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8" r:id="rId4"/>
    <p:sldId id="279" r:id="rId5"/>
    <p:sldId id="274" r:id="rId6"/>
    <p:sldId id="258" r:id="rId7"/>
    <p:sldId id="259" r:id="rId8"/>
    <p:sldId id="275" r:id="rId9"/>
    <p:sldId id="281" r:id="rId10"/>
    <p:sldId id="276" r:id="rId11"/>
    <p:sldId id="277" r:id="rId12"/>
    <p:sldId id="293" r:id="rId13"/>
    <p:sldId id="280" r:id="rId14"/>
    <p:sldId id="270" r:id="rId15"/>
    <p:sldId id="282" r:id="rId16"/>
    <p:sldId id="260" r:id="rId17"/>
    <p:sldId id="283" r:id="rId18"/>
    <p:sldId id="284" r:id="rId19"/>
    <p:sldId id="285" r:id="rId20"/>
    <p:sldId id="286" r:id="rId21"/>
    <p:sldId id="288" r:id="rId22"/>
    <p:sldId id="263" r:id="rId23"/>
    <p:sldId id="294" r:id="rId24"/>
    <p:sldId id="296" r:id="rId25"/>
    <p:sldId id="295" r:id="rId26"/>
    <p:sldId id="289" r:id="rId27"/>
    <p:sldId id="261" r:id="rId28"/>
    <p:sldId id="273" r:id="rId29"/>
    <p:sldId id="266" r:id="rId30"/>
    <p:sldId id="267" r:id="rId31"/>
    <p:sldId id="262" r:id="rId32"/>
    <p:sldId id="265" r:id="rId33"/>
    <p:sldId id="27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8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1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11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70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8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47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5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7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08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scrum-institute.org/What_Makes_Waterfall_Fail_in_Many_Ways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2.wp.com/tamingdata.com/wp-content/uploads/2010/07/tree-swing-project-management-large.png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linkedin.com/pulse/software-its-requirements-stupid-anton-jansen" TargetMode="External"/><Relationship Id="rId3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xkcd.com/674/" TargetMode="External"/><Relationship Id="rId3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gilemanifesto.org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%23events-sprint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ottberkun.com/2014/famous-programmer-leaves-google-because-of-remote-work-ban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en.wikipedia.org/wiki/Scrum_(software_development)" TargetMode="Externa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Burn_down_chart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aelogica.com/project-management/organizing-agility-success-part-2-advanced-tracker-techniques/" TargetMode="External"/><Relationship Id="rId3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7-themes.com/6995471-bay-bridge-sunset.html" TargetMode="Externa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qYodWEKCuG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279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what?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  <p:cxnSp>
        <p:nvCxnSpPr>
          <p:cNvPr id="6" name="Curved Connector 5">
            <a:hlinkClick r:id="rId4"/>
          </p:cNvPr>
          <p:cNvCxnSpPr/>
          <p:nvPr/>
        </p:nvCxnSpPr>
        <p:spPr>
          <a:xfrm rot="10800000">
            <a:off x="1024156" y="2198383"/>
            <a:ext cx="4929601" cy="3577494"/>
          </a:xfrm>
          <a:prstGeom prst="curvedConnector3">
            <a:avLst>
              <a:gd name="adj1" fmla="val 99861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259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And what about all the documents and architecture?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rm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rf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Waterfall works well when the customer very clearly </a:t>
            </a:r>
            <a:r>
              <a:rPr lang="en-US" dirty="0" smtClean="0">
                <a:hlinkClick r:id="rId2"/>
              </a:rPr>
              <a:t>communicates</a:t>
            </a:r>
            <a:r>
              <a:rPr lang="en-US" dirty="0" smtClean="0"/>
              <a:t> their needs</a:t>
            </a:r>
          </a:p>
          <a:p>
            <a:pPr lvl="1"/>
            <a:r>
              <a:rPr lang="en-US" dirty="0" smtClean="0"/>
              <a:t>Specs might be captured in a small number of short meetings</a:t>
            </a:r>
          </a:p>
          <a:p>
            <a:pPr lvl="2"/>
            <a:r>
              <a:rPr lang="en-US" dirty="0" smtClean="0"/>
              <a:t>Customers are busy too</a:t>
            </a:r>
          </a:p>
          <a:p>
            <a:pPr lvl="1"/>
            <a:r>
              <a:rPr lang="en-US" dirty="0" smtClean="0"/>
              <a:t>What if the </a:t>
            </a:r>
            <a:r>
              <a:rPr lang="en-US" dirty="0" err="1" smtClean="0"/>
              <a:t>dev</a:t>
            </a:r>
            <a:r>
              <a:rPr lang="en-US" dirty="0" smtClean="0"/>
              <a:t> team isn’t part of these meetings?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7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Waterfall Works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6549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When all requirements are known and do not change</a:t>
            </a:r>
          </a:p>
          <a:p>
            <a:r>
              <a:rPr lang="en-US" dirty="0" smtClean="0"/>
              <a:t>When the software CANNOT fail</a:t>
            </a:r>
          </a:p>
          <a:p>
            <a:pPr lvl="1"/>
            <a:r>
              <a:rPr lang="en-US" dirty="0" smtClean="0"/>
              <a:t>Failure could lead to crisis or loss of life</a:t>
            </a:r>
          </a:p>
          <a:p>
            <a:pPr lvl="1"/>
            <a:r>
              <a:rPr lang="en-US" dirty="0" smtClean="0"/>
              <a:t>Healthcare, finance, military</a:t>
            </a:r>
          </a:p>
          <a:p>
            <a:r>
              <a:rPr lang="en-US" dirty="0" smtClean="0"/>
              <a:t>Critical industries often have government regulations</a:t>
            </a:r>
          </a:p>
          <a:p>
            <a:pPr lvl="1"/>
            <a:r>
              <a:rPr lang="en-US" dirty="0" smtClean="0"/>
              <a:t>Known requirements and specifications set by regulators</a:t>
            </a:r>
          </a:p>
          <a:p>
            <a:r>
              <a:rPr lang="en-US" dirty="0" smtClean="0"/>
              <a:t>Purpose of the software is more clear</a:t>
            </a:r>
          </a:p>
          <a:p>
            <a:pPr lvl="1"/>
            <a:r>
              <a:rPr lang="en-US" dirty="0" smtClean="0"/>
              <a:t>An MRI machine takes an image without harming the patient</a:t>
            </a:r>
          </a:p>
          <a:p>
            <a:pPr lvl="1"/>
            <a:r>
              <a:rPr lang="en-US" dirty="0" smtClean="0"/>
              <a:t>Compare to the purpose of social media (Unclear requirements that constantly change)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5121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26191"/>
            <a:ext cx="7772400" cy="1470025"/>
          </a:xfrm>
        </p:spPr>
        <p:txBody>
          <a:bodyPr/>
          <a:lstStyle/>
          <a:p>
            <a:r>
              <a:rPr lang="en-US" dirty="0" smtClean="0"/>
              <a:t>What if we expect change?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6559011"/>
            <a:ext cx="6400800" cy="287190"/>
          </a:xfrm>
        </p:spPr>
        <p:txBody>
          <a:bodyPr>
            <a:normAutofit lnSpcReduction="10000"/>
          </a:bodyPr>
          <a:lstStyle/>
          <a:p>
            <a:r>
              <a:rPr lang="en-US" sz="1400" dirty="0">
                <a:hlinkClick r:id="rId2"/>
              </a:rPr>
              <a:t>https://www.linkedin.com/pulse/software-its-requirements-stupid-anton-jansen</a:t>
            </a:r>
            <a:endParaRPr lang="en-US" sz="1400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413" y="1296959"/>
            <a:ext cx="7086600" cy="513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13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Think about the project for a bit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Adjust as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286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agile – “doing what come naturally”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always the best idea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3121501"/>
            <a:ext cx="82550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06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hlinkClick r:id="rId2"/>
              </a:rPr>
              <a:t>Manifesto for Agile Software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8673"/>
            <a:ext cx="8229600" cy="452596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We </a:t>
            </a:r>
            <a:r>
              <a:rPr lang="en-US" dirty="0"/>
              <a:t>are uncovering better ways of developing</a:t>
            </a:r>
            <a:br>
              <a:rPr lang="en-US" dirty="0"/>
            </a:br>
            <a:r>
              <a:rPr lang="en-US" dirty="0"/>
              <a:t>software by doing it and helping others do it.</a:t>
            </a:r>
            <a:br>
              <a:rPr lang="en-US" dirty="0"/>
            </a:br>
            <a:r>
              <a:rPr lang="en-US" dirty="0"/>
              <a:t>Through this work we have come to value: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b="1" dirty="0"/>
              <a:t>Individuals and interactions </a:t>
            </a:r>
            <a:r>
              <a:rPr lang="en-US" dirty="0"/>
              <a:t>over processes and tools</a:t>
            </a:r>
            <a:br>
              <a:rPr lang="en-US" dirty="0"/>
            </a:br>
            <a:r>
              <a:rPr lang="en-US" b="1" dirty="0"/>
              <a:t>Working software </a:t>
            </a:r>
            <a:r>
              <a:rPr lang="en-US" dirty="0"/>
              <a:t>over comprehensive documentation</a:t>
            </a:r>
            <a:br>
              <a:rPr lang="en-US" dirty="0"/>
            </a:br>
            <a:r>
              <a:rPr lang="en-US" b="1" dirty="0"/>
              <a:t>Customer collaboration </a:t>
            </a:r>
            <a:r>
              <a:rPr lang="en-US" dirty="0"/>
              <a:t>over contract negotiation</a:t>
            </a:r>
            <a:br>
              <a:rPr lang="en-US" dirty="0"/>
            </a:br>
            <a:r>
              <a:rPr lang="en-US" b="1" dirty="0"/>
              <a:t>Responding to change </a:t>
            </a:r>
            <a:r>
              <a:rPr lang="en-US" dirty="0"/>
              <a:t>over following a plan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That is, while there is value in the items on</a:t>
            </a:r>
            <a:br>
              <a:rPr lang="en-US" dirty="0"/>
            </a:br>
            <a:r>
              <a:rPr lang="en-US" dirty="0"/>
              <a:t>the right, we value the items on the left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99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Deliver valuable software early and often</a:t>
            </a:r>
            <a:endParaRPr lang="en-US" dirty="0"/>
          </a:p>
          <a:p>
            <a:r>
              <a:rPr lang="en-US" dirty="0"/>
              <a:t>Welcome changing </a:t>
            </a:r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Even late in the development process</a:t>
            </a:r>
            <a:endParaRPr lang="en-US" dirty="0"/>
          </a:p>
          <a:p>
            <a:r>
              <a:rPr lang="en-US" dirty="0"/>
              <a:t>Business people and developers must work </a:t>
            </a:r>
            <a:br>
              <a:rPr lang="en-US" dirty="0"/>
            </a:br>
            <a:r>
              <a:rPr lang="en-US" dirty="0"/>
              <a:t>together daily throughout the project.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735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Build </a:t>
            </a:r>
            <a:r>
              <a:rPr lang="en-US" dirty="0"/>
              <a:t>projects around motivated </a:t>
            </a:r>
            <a:r>
              <a:rPr lang="en-US" dirty="0" smtClean="0"/>
              <a:t>individuals</a:t>
            </a:r>
          </a:p>
          <a:p>
            <a:pPr lvl="1"/>
            <a:r>
              <a:rPr lang="en-US" dirty="0" smtClean="0"/>
              <a:t>Give </a:t>
            </a:r>
            <a:r>
              <a:rPr lang="en-US" dirty="0"/>
              <a:t>them the environment and support they </a:t>
            </a:r>
            <a:r>
              <a:rPr lang="en-US" dirty="0" smtClean="0"/>
              <a:t>need</a:t>
            </a:r>
            <a:endParaRPr lang="en-US" dirty="0"/>
          </a:p>
          <a:p>
            <a:pPr lvl="1"/>
            <a:r>
              <a:rPr lang="en-US" dirty="0" smtClean="0"/>
              <a:t>Trust </a:t>
            </a:r>
            <a:r>
              <a:rPr lang="en-US" dirty="0"/>
              <a:t>them to get the job done. </a:t>
            </a:r>
          </a:p>
          <a:p>
            <a:r>
              <a:rPr lang="en-US" dirty="0" smtClean="0"/>
              <a:t>Communicate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Working </a:t>
            </a:r>
            <a:r>
              <a:rPr lang="en-US" dirty="0"/>
              <a:t>software is the primary measure of progress. </a:t>
            </a:r>
          </a:p>
          <a:p>
            <a:r>
              <a:rPr lang="en-US" dirty="0"/>
              <a:t>Agile processes promote sustainable development.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sponsors, developers, and users should be able </a:t>
            </a:r>
            <a:r>
              <a:rPr lang="en-US" dirty="0" smtClean="0"/>
              <a:t>to </a:t>
            </a:r>
            <a:r>
              <a:rPr lang="en-US" dirty="0"/>
              <a:t>maintain a constant pace indefinitely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overtime at crunch time</a:t>
            </a:r>
            <a:endParaRPr lang="en-US" dirty="0"/>
          </a:p>
          <a:p>
            <a:r>
              <a:rPr lang="en-US" dirty="0"/>
              <a:t>Continuous attention to technical excellence </a:t>
            </a:r>
            <a:br>
              <a:rPr lang="en-US" dirty="0"/>
            </a:br>
            <a:r>
              <a:rPr lang="en-US" dirty="0"/>
              <a:t>and good design enhances agility.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57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How do you do it?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-Discussion-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73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Simplicity</a:t>
            </a:r>
            <a:r>
              <a:rPr lang="en-US" dirty="0"/>
              <a:t>--the art of maximizing the amount </a:t>
            </a:r>
            <a:br>
              <a:rPr lang="en-US" dirty="0"/>
            </a:br>
            <a:r>
              <a:rPr lang="en-US" dirty="0"/>
              <a:t>of work not done--is essential. </a:t>
            </a:r>
          </a:p>
          <a:p>
            <a:r>
              <a:rPr lang="en-US" dirty="0"/>
              <a:t>The best architectures, requirements, </a:t>
            </a:r>
            <a:r>
              <a:rPr lang="en-US" dirty="0" smtClean="0"/>
              <a:t>and designs emerge </a:t>
            </a:r>
            <a:r>
              <a:rPr lang="en-US" dirty="0"/>
              <a:t>from self-organizing teams. </a:t>
            </a:r>
          </a:p>
          <a:p>
            <a:r>
              <a:rPr lang="en-US" dirty="0"/>
              <a:t>At regular intervals, the team reflects on how </a:t>
            </a:r>
            <a:r>
              <a:rPr lang="en-US" dirty="0" smtClean="0"/>
              <a:t>to </a:t>
            </a:r>
            <a:r>
              <a:rPr lang="en-US" dirty="0"/>
              <a:t>become more effective, then tunes and adjusts </a:t>
            </a:r>
            <a:r>
              <a:rPr lang="en-US" dirty="0" smtClean="0"/>
              <a:t>its </a:t>
            </a:r>
            <a:r>
              <a:rPr lang="en-US" dirty="0"/>
              <a:t>behavior accordingly.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5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agility and </a:t>
            </a:r>
            <a:r>
              <a:rPr lang="en-US" dirty="0" smtClean="0">
                <a:hlinkClick r:id="rId2"/>
              </a:rPr>
              <a:t>scrum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agile software development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</a:t>
            </a:r>
          </a:p>
          <a:p>
            <a:r>
              <a:rPr lang="en-US" dirty="0" smtClean="0"/>
              <a:t>scrum</a:t>
            </a:r>
          </a:p>
          <a:p>
            <a:pPr lvl="1"/>
            <a:r>
              <a:rPr lang="en-US" dirty="0" smtClean="0"/>
              <a:t>Concrete</a:t>
            </a:r>
          </a:p>
        </p:txBody>
      </p:sp>
    </p:spTree>
    <p:extLst>
      <p:ext uri="{BB962C8B-B14F-4D97-AF65-F5344CB8AC3E}">
        <p14:creationId xmlns:p14="http://schemas.microsoft.com/office/powerpoint/2010/main" val="199970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- 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story”</a:t>
            </a:r>
          </a:p>
          <a:p>
            <a:pPr lvl="1"/>
            <a:r>
              <a:rPr lang="en-US" dirty="0" smtClean="0"/>
              <a:t>Non-technical</a:t>
            </a:r>
          </a:p>
          <a:p>
            <a:pPr lvl="1"/>
            <a:r>
              <a:rPr lang="en-US" dirty="0" smtClean="0"/>
              <a:t>ex: “When I check a piece of equipment I can see all the data about it”</a:t>
            </a:r>
          </a:p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Technical requirements needed for stories</a:t>
            </a:r>
          </a:p>
          <a:p>
            <a:pPr lvl="1"/>
            <a:r>
              <a:rPr lang="en-US" dirty="0" smtClean="0"/>
              <a:t>ex: </a:t>
            </a:r>
          </a:p>
          <a:p>
            <a:pPr lvl="2"/>
            <a:r>
              <a:rPr lang="en-US" dirty="0" smtClean="0"/>
              <a:t>host a database of equipment information</a:t>
            </a:r>
          </a:p>
          <a:p>
            <a:pPr lvl="2"/>
            <a:r>
              <a:rPr lang="en-US" dirty="0" smtClean="0"/>
              <a:t>track equipment with barcodes</a:t>
            </a:r>
          </a:p>
          <a:p>
            <a:pPr lvl="2"/>
            <a:r>
              <a:rPr lang="en-US" dirty="0" smtClean="0"/>
              <a:t>convert scanned codes into SQL queries</a:t>
            </a:r>
          </a:p>
          <a:p>
            <a:pPr lvl="2"/>
            <a:r>
              <a:rPr lang="en-US" dirty="0" smtClean="0"/>
              <a:t>display query results to the user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345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story”</a:t>
            </a:r>
          </a:p>
          <a:p>
            <a:pPr lvl="1"/>
            <a:r>
              <a:rPr lang="en-US" dirty="0" smtClean="0"/>
              <a:t>Non-technical</a:t>
            </a:r>
          </a:p>
          <a:p>
            <a:pPr lvl="1"/>
            <a:r>
              <a:rPr lang="en-US" dirty="0" smtClean="0"/>
              <a:t>ex: “I submit my coding assignment online and check my grades immediately”</a:t>
            </a:r>
          </a:p>
          <a:p>
            <a:r>
              <a:rPr lang="en-US" dirty="0" smtClean="0"/>
              <a:t>Stories are divided into tasks</a:t>
            </a:r>
          </a:p>
          <a:p>
            <a:pPr lvl="1"/>
            <a:r>
              <a:rPr lang="en-US" dirty="0" smtClean="0"/>
              <a:t>Technical requirements needed for stories</a:t>
            </a:r>
          </a:p>
          <a:p>
            <a:pPr lvl="1"/>
            <a:r>
              <a:rPr lang="en-US" dirty="0" smtClean="0"/>
              <a:t>ex: </a:t>
            </a:r>
          </a:p>
          <a:p>
            <a:pPr lvl="2"/>
            <a:r>
              <a:rPr lang="en-US" dirty="0" smtClean="0"/>
              <a:t>Web front to accept submissions</a:t>
            </a:r>
          </a:p>
          <a:p>
            <a:pPr lvl="2"/>
            <a:r>
              <a:rPr lang="en-US" dirty="0" smtClean="0"/>
              <a:t>Back end service to run student code in an isolated environment</a:t>
            </a:r>
          </a:p>
          <a:p>
            <a:pPr lvl="2"/>
            <a:r>
              <a:rPr lang="en-US" dirty="0" smtClean="0"/>
              <a:t>Database to store grades</a:t>
            </a:r>
          </a:p>
          <a:p>
            <a:pPr lvl="2"/>
            <a:r>
              <a:rPr lang="en-US" dirty="0" smtClean="0"/>
              <a:t>Database queries to retrieve grades</a:t>
            </a:r>
          </a:p>
          <a:p>
            <a:pPr lvl="2"/>
            <a:r>
              <a:rPr lang="en-US" dirty="0" smtClean="0"/>
              <a:t>user authentication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13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User Stories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Focus on the end user</a:t>
            </a:r>
          </a:p>
          <a:p>
            <a:r>
              <a:rPr lang="en-US"/>
              <a:t>Write from the user’s point of view</a:t>
            </a:r>
          </a:p>
          <a:p>
            <a:pPr lvl="1"/>
            <a:r>
              <a:rPr lang="en-US"/>
              <a:t>“I want to proccess this sales data and generate a report for my manager”</a:t>
            </a:r>
          </a:p>
          <a:p>
            <a:pPr lvl="1"/>
            <a:r>
              <a:rPr lang="en-US"/>
              <a:t>“I want to play with my cat while in class”</a:t>
            </a:r>
          </a:p>
          <a:p>
            <a:pPr lvl="1"/>
            <a:r>
              <a:rPr lang="en-US"/>
              <a:t>“I want to learn how to program”</a:t>
            </a:r>
          </a:p>
          <a:p>
            <a:r>
              <a:rPr lang="en-US"/>
              <a:t>Be concise</a:t>
            </a:r>
          </a:p>
          <a:p>
            <a:r>
              <a:rPr lang="en-US"/>
              <a:t>Do not mention </a:t>
            </a:r>
            <a:r>
              <a:rPr lang="en-US" b="1"/>
              <a:t>how</a:t>
            </a:r>
            <a:r>
              <a:rPr lang="en-US"/>
              <a:t> you will enable the story</a:t>
            </a:r>
          </a:p>
          <a:p>
            <a:pPr lvl="1"/>
            <a:r>
              <a:rPr lang="en-US"/>
              <a:t>Stories are about use case, not solutions</a:t>
            </a:r>
          </a:p>
        </p:txBody>
      </p:sp>
    </p:spTree>
    <p:extLst>
      <p:ext uri="{BB962C8B-B14F-4D97-AF65-F5344CB8AC3E}">
        <p14:creationId xmlns:p14="http://schemas.microsoft.com/office/powerpoint/2010/main" val="29113759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Your MVP feature will enable the user story</a:t>
            </a:r>
          </a:p>
          <a:p>
            <a:pPr lvl="1"/>
            <a:r>
              <a:rPr lang="en-US" dirty="0" smtClean="0"/>
              <a:t>Focus on what the user will be able to accomplish with your software</a:t>
            </a:r>
          </a:p>
          <a:p>
            <a:r>
              <a:rPr lang="en-US" dirty="0" smtClean="0"/>
              <a:t>Tasks</a:t>
            </a:r>
          </a:p>
          <a:p>
            <a:pPr lvl="1"/>
            <a:r>
              <a:rPr lang="en-US" dirty="0" err="1" smtClean="0"/>
              <a:t>GitHub</a:t>
            </a:r>
            <a:r>
              <a:rPr lang="en-US" dirty="0" smtClean="0"/>
              <a:t> issues that will be completed by the team</a:t>
            </a:r>
          </a:p>
          <a:p>
            <a:pPr lvl="1"/>
            <a:r>
              <a:rPr lang="en-US" dirty="0" smtClean="0"/>
              <a:t>Focus on what each team member needs to accomplish to enable the user story</a:t>
            </a:r>
          </a:p>
          <a:p>
            <a:pPr lvl="1"/>
            <a:r>
              <a:rPr lang="en-US" dirty="0" smtClean="0"/>
              <a:t>Feature branch for each task (not each story)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934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- </a:t>
            </a:r>
            <a:r>
              <a:rPr lang="en-US" dirty="0" smtClean="0">
                <a:hlinkClick r:id="rId2"/>
              </a:rPr>
              <a:t>Sprints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Deliver working code at fixed intervals</a:t>
            </a:r>
            <a:endParaRPr lang="en-US" dirty="0"/>
          </a:p>
          <a:p>
            <a:pPr lvl="1"/>
            <a:r>
              <a:rPr lang="en-US" dirty="0" smtClean="0"/>
              <a:t>Sets a pace for the project</a:t>
            </a:r>
          </a:p>
          <a:p>
            <a:pPr lvl="1"/>
            <a:r>
              <a:rPr lang="en-US" dirty="0" smtClean="0"/>
              <a:t>Typically 1-4 weeks/sprint</a:t>
            </a:r>
          </a:p>
          <a:p>
            <a:r>
              <a:rPr lang="en-US" dirty="0" smtClean="0"/>
              <a:t>After each sprint</a:t>
            </a:r>
          </a:p>
          <a:p>
            <a:pPr lvl="1"/>
            <a:r>
              <a:rPr lang="en-US" dirty="0" smtClean="0"/>
              <a:t>Demo the software to the customer</a:t>
            </a:r>
          </a:p>
          <a:p>
            <a:pPr lvl="1"/>
            <a:r>
              <a:rPr lang="en-US" dirty="0" smtClean="0"/>
              <a:t>Discuss the direction of the project</a:t>
            </a:r>
          </a:p>
          <a:p>
            <a:pPr lvl="1"/>
            <a:r>
              <a:rPr lang="en-US" dirty="0" smtClean="0"/>
              <a:t>Adjust as needed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9390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78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“Got it. See you in a week!”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isn’t what we wanted”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“Show us what you want”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 a little better”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“Tell us more”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/>
              <a:t>R</a:t>
            </a:r>
            <a:r>
              <a:rPr lang="en-US" dirty="0" smtClean="0"/>
              <a:t>epeat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530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Scrum: Co-</a:t>
            </a:r>
            <a:r>
              <a:rPr lang="en-US" dirty="0"/>
              <a:t>l</a:t>
            </a:r>
            <a:r>
              <a:rPr lang="en-US" dirty="0" smtClean="0"/>
              <a:t>ocated teams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team member meet face-to-face often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/>
              <a:t>C</a:t>
            </a:r>
            <a:r>
              <a:rPr lang="en-US" dirty="0" smtClean="0"/>
              <a:t>ommunication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 smtClean="0"/>
              <a:t>At what cost?</a:t>
            </a:r>
          </a:p>
          <a:p>
            <a:pPr lvl="1"/>
            <a:r>
              <a:rPr lang="en-US" dirty="0" smtClean="0"/>
              <a:t>Some companies will not hire remote employees</a:t>
            </a:r>
          </a:p>
          <a:p>
            <a:pPr lvl="1"/>
            <a:r>
              <a:rPr lang="en-US" dirty="0" smtClean="0">
                <a:hlinkClick r:id="rId2"/>
              </a:rPr>
              <a:t>Google</a:t>
            </a:r>
            <a:r>
              <a:rPr lang="en-US" dirty="0" smtClean="0"/>
              <a:t> included </a:t>
            </a:r>
          </a:p>
        </p:txBody>
      </p:sp>
    </p:spTree>
    <p:extLst>
      <p:ext uri="{BB962C8B-B14F-4D97-AF65-F5344CB8AC3E}">
        <p14:creationId xmlns:p14="http://schemas.microsoft.com/office/powerpoint/2010/main" val="1633253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5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Visualization of the state of the project</a:t>
            </a:r>
          </a:p>
          <a:p>
            <a:r>
              <a:rPr lang="en-US" dirty="0" smtClean="0"/>
              <a:t>Column for the state of each task</a:t>
            </a:r>
          </a:p>
          <a:p>
            <a:pPr lvl="1"/>
            <a:r>
              <a:rPr lang="en-US" dirty="0" smtClean="0"/>
              <a:t>backlog/blocked</a:t>
            </a:r>
          </a:p>
          <a:p>
            <a:pPr lvl="1"/>
            <a:r>
              <a:rPr lang="en-US" dirty="0" smtClean="0"/>
              <a:t>in progress</a:t>
            </a:r>
          </a:p>
          <a:p>
            <a:pPr lvl="1"/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complete</a:t>
            </a:r>
          </a:p>
          <a:p>
            <a:r>
              <a:rPr lang="en-US" dirty="0" smtClean="0"/>
              <a:t>Move tasks across the board as they progress</a:t>
            </a:r>
          </a:p>
          <a:p>
            <a:r>
              <a:rPr lang="en-US" dirty="0" smtClean="0"/>
              <a:t>Column names vary by team</a:t>
            </a:r>
          </a:p>
          <a:p>
            <a:r>
              <a:rPr lang="en-US" dirty="0" smtClean="0"/>
              <a:t>Ideally is displayed physically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9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Typical(?) programmer</a:t>
            </a:r>
          </a:p>
          <a:p>
            <a:pPr lvl="1"/>
            <a:r>
              <a:rPr lang="en-US" dirty="0" smtClean="0"/>
              <a:t>Think about the project for a bit</a:t>
            </a:r>
          </a:p>
          <a:p>
            <a:pPr lvl="1"/>
            <a:r>
              <a:rPr lang="en-US" dirty="0" smtClean="0"/>
              <a:t>Start writing code</a:t>
            </a:r>
          </a:p>
          <a:p>
            <a:pPr lvl="1"/>
            <a:r>
              <a:rPr lang="en-US" dirty="0" smtClean="0"/>
              <a:t>Adjust as needed</a:t>
            </a:r>
          </a:p>
        </p:txBody>
      </p:sp>
    </p:spTree>
    <p:extLst>
      <p:ext uri="{BB962C8B-B14F-4D97-AF65-F5344CB8AC3E}">
        <p14:creationId xmlns:p14="http://schemas.microsoft.com/office/powerpoint/2010/main" val="286053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Visualizations!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46" y="2654104"/>
            <a:ext cx="5130075" cy="2802597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99" y="1672795"/>
            <a:ext cx="3468049" cy="462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3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" y="1600199"/>
            <a:ext cx="9141777" cy="51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51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in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what works for you</a:t>
            </a:r>
          </a:p>
          <a:p>
            <a:r>
              <a:rPr lang="en-US" dirty="0" smtClean="0"/>
              <a:t>Modify scrum for fit your needs</a:t>
            </a:r>
          </a:p>
          <a:p>
            <a:r>
              <a:rPr lang="en-US" dirty="0" smtClean="0"/>
              <a:t>No two scrum shops should have the same implementation!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92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Development lifecycle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378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Stories for MVP and each add-on feature</a:t>
            </a:r>
          </a:p>
          <a:p>
            <a:pPr lvl="1"/>
            <a:r>
              <a:rPr lang="en-US" dirty="0" smtClean="0"/>
              <a:t>Divide stories into tasks</a:t>
            </a:r>
          </a:p>
          <a:p>
            <a:pPr lvl="1"/>
            <a:r>
              <a:rPr lang="en-US" dirty="0" smtClean="0"/>
              <a:t>Assign each task to a team member</a:t>
            </a:r>
          </a:p>
          <a:p>
            <a:pPr lvl="1"/>
            <a:r>
              <a:rPr lang="en-US" dirty="0" smtClean="0"/>
              <a:t>Track tasks as </a:t>
            </a:r>
            <a:r>
              <a:rPr lang="en-US" dirty="0" err="1" smtClean="0"/>
              <a:t>GitHub</a:t>
            </a:r>
            <a:r>
              <a:rPr lang="en-US" dirty="0" smtClean="0"/>
              <a:t> issues</a:t>
            </a:r>
          </a:p>
          <a:p>
            <a:pPr lvl="1"/>
            <a:r>
              <a:rPr lang="en-US" dirty="0" smtClean="0"/>
              <a:t>Apply version control procedure when completing tasks</a:t>
            </a:r>
          </a:p>
          <a:p>
            <a:r>
              <a:rPr lang="en-US" dirty="0" smtClean="0"/>
              <a:t>Meetings</a:t>
            </a:r>
          </a:p>
          <a:p>
            <a:pPr lvl="1"/>
            <a:r>
              <a:rPr lang="en-US" dirty="0" smtClean="0"/>
              <a:t>Weekly team meetings</a:t>
            </a:r>
          </a:p>
          <a:p>
            <a:pPr lvl="1"/>
            <a:r>
              <a:rPr lang="en-US" dirty="0" smtClean="0"/>
              <a:t>Weekly team meetings with TA</a:t>
            </a:r>
          </a:p>
          <a:p>
            <a:r>
              <a:rPr lang="en-US" dirty="0" smtClean="0"/>
              <a:t>Recommended</a:t>
            </a:r>
          </a:p>
          <a:p>
            <a:pPr lvl="1"/>
            <a:r>
              <a:rPr lang="en-US" dirty="0" smtClean="0"/>
              <a:t>Scrum board</a:t>
            </a:r>
            <a:endParaRPr lang="en-US" dirty="0"/>
          </a:p>
          <a:p>
            <a:pPr lvl="1"/>
            <a:r>
              <a:rPr lang="en-US" dirty="0"/>
              <a:t>Give each task a time estimate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06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Is there a better way?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04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Has been used for years</a:t>
            </a:r>
          </a:p>
          <a:p>
            <a:r>
              <a:rPr lang="en-US" dirty="0" smtClean="0"/>
              <a:t>Methodology works well in engineering</a:t>
            </a:r>
          </a:p>
          <a:p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815" y="3066377"/>
            <a:ext cx="5573857" cy="34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10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 smtClean="0"/>
              <a:t>Requirements documents</a:t>
            </a:r>
          </a:p>
          <a:p>
            <a:r>
              <a:rPr lang="en-US" dirty="0" smtClean="0"/>
              <a:t>Design software architecture</a:t>
            </a:r>
          </a:p>
          <a:p>
            <a:pPr lvl="1"/>
            <a:r>
              <a:rPr lang="en-US" dirty="0" smtClean="0"/>
              <a:t>Design documents</a:t>
            </a:r>
          </a:p>
          <a:p>
            <a:pPr lvl="1"/>
            <a:r>
              <a:rPr lang="en-US" dirty="0" smtClean="0"/>
              <a:t>Write tasks 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enerate timelines </a:t>
            </a:r>
          </a:p>
          <a:p>
            <a:pPr lvl="1"/>
            <a:r>
              <a:rPr lang="en-US" dirty="0" smtClean="0"/>
              <a:t>Set deadlines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7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Write </a:t>
            </a:r>
            <a:r>
              <a:rPr lang="en-US" dirty="0" smtClean="0">
                <a:hlinkClick r:id="rId2"/>
              </a:rPr>
              <a:t>code</a:t>
            </a:r>
            <a:endParaRPr lang="en-US" dirty="0" smtClean="0"/>
          </a:p>
          <a:p>
            <a:pPr lvl="1"/>
            <a:r>
              <a:rPr lang="en-US" dirty="0" smtClean="0"/>
              <a:t>Implement the functionality set forth in the design documents</a:t>
            </a:r>
            <a:endParaRPr lang="en-US" dirty="0"/>
          </a:p>
          <a:p>
            <a:r>
              <a:rPr lang="en-US" dirty="0"/>
              <a:t>Test </a:t>
            </a:r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Proceed when all features from design document are working properly</a:t>
            </a:r>
            <a:endParaRPr lang="en-US" dirty="0"/>
          </a:p>
          <a:p>
            <a:r>
              <a:rPr lang="en-US" dirty="0" smtClean="0"/>
              <a:t>Deliver final product</a:t>
            </a:r>
          </a:p>
          <a:p>
            <a:r>
              <a:rPr lang="en-US" dirty="0" smtClean="0"/>
              <a:t>Maintain Software</a:t>
            </a:r>
          </a:p>
          <a:p>
            <a:pPr lvl="1"/>
            <a:r>
              <a:rPr lang="en-US" dirty="0"/>
              <a:t>Patch bugs, add features, update interface, etc</a:t>
            </a:r>
          </a:p>
        </p:txBody>
      </p:sp>
    </p:spTree>
    <p:extLst>
      <p:ext uri="{BB962C8B-B14F-4D97-AF65-F5344CB8AC3E}">
        <p14:creationId xmlns:p14="http://schemas.microsoft.com/office/powerpoint/2010/main" val="3108926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 - A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Deliver final product:</a:t>
            </a:r>
          </a:p>
          <a:p>
            <a:pPr lvl="1"/>
            <a:r>
              <a:rPr lang="en-US" dirty="0"/>
              <a:t>customer: “This isn’t what we wanted”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“This is exactly what you asked for!”</a:t>
            </a:r>
          </a:p>
          <a:p>
            <a:pPr lvl="1"/>
            <a:r>
              <a:rPr lang="en-US" dirty="0"/>
              <a:t>customer: “This isn’t what we wanted!”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135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</TotalTime>
  <Words>1027</Words>
  <Application>Microsoft Macintosh PowerPoint</Application>
  <PresentationFormat>On-screen Show (4:3)</PresentationFormat>
  <Paragraphs>206</Paragraphs>
  <Slides>33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Project Workflow</vt:lpstr>
      <vt:lpstr>Project Workflow</vt:lpstr>
      <vt:lpstr>Project Workflow</vt:lpstr>
      <vt:lpstr>Is there a better way?</vt:lpstr>
      <vt:lpstr>Waterfall Method</vt:lpstr>
      <vt:lpstr>Waterfall Method</vt:lpstr>
      <vt:lpstr>Waterfall for Software</vt:lpstr>
      <vt:lpstr>Waterfall for Software</vt:lpstr>
      <vt:lpstr>Waterfall for Software - A Scenario</vt:lpstr>
      <vt:lpstr>Now what?</vt:lpstr>
      <vt:lpstr>Waterfall for Software</vt:lpstr>
      <vt:lpstr>Where Waterfall Works Well</vt:lpstr>
      <vt:lpstr>What if we expect change?</vt:lpstr>
      <vt:lpstr>agile</vt:lpstr>
      <vt:lpstr>agile – “doing what come naturally”</vt:lpstr>
      <vt:lpstr>Manifesto for Agile Software Development</vt:lpstr>
      <vt:lpstr>Principles behind the Agile Manifesto</vt:lpstr>
      <vt:lpstr>Principles behind the Agile Manifesto</vt:lpstr>
      <vt:lpstr>Principles behind the Agile Manifesto</vt:lpstr>
      <vt:lpstr>Principles behind the Agile Manifesto</vt:lpstr>
      <vt:lpstr>agility and scrum</vt:lpstr>
      <vt:lpstr>Scrum - Gathering requirements</vt:lpstr>
      <vt:lpstr>Gathering requirements</vt:lpstr>
      <vt:lpstr>Writing User Stories</vt:lpstr>
      <vt:lpstr>Gathering requirements</vt:lpstr>
      <vt:lpstr>Scrum - Sprints</vt:lpstr>
      <vt:lpstr>Scenario Revisited</vt:lpstr>
      <vt:lpstr>Scrum: Co-located teams</vt:lpstr>
      <vt:lpstr>Scrum board</vt:lpstr>
      <vt:lpstr>Visualizations!</vt:lpstr>
      <vt:lpstr>Scrum board</vt:lpstr>
      <vt:lpstr>Scrum in practice</vt:lpstr>
      <vt:lpstr>Development lifecycle this semester</vt:lpstr>
    </vt:vector>
  </TitlesOfParts>
  <Company>University at Buffalo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 Hartloff</dc:creator>
  <cp:lastModifiedBy>Jesse Hartloff</cp:lastModifiedBy>
  <cp:revision>50</cp:revision>
  <dcterms:created xsi:type="dcterms:W3CDTF">2015-08-25T05:16:22Z</dcterms:created>
  <dcterms:modified xsi:type="dcterms:W3CDTF">2018-02-05T20:37:46Z</dcterms:modified>
</cp:coreProperties>
</file>

<file path=docProps/thumbnail.jpeg>
</file>